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0" r:id="rId2"/>
    <p:sldId id="299" r:id="rId3"/>
    <p:sldId id="327" r:id="rId4"/>
    <p:sldId id="351" r:id="rId5"/>
    <p:sldId id="358" r:id="rId6"/>
    <p:sldId id="359" r:id="rId7"/>
    <p:sldId id="352" r:id="rId8"/>
    <p:sldId id="364" r:id="rId9"/>
    <p:sldId id="360" r:id="rId10"/>
    <p:sldId id="361" r:id="rId11"/>
    <p:sldId id="353" r:id="rId12"/>
    <p:sldId id="362" r:id="rId13"/>
    <p:sldId id="363" r:id="rId14"/>
    <p:sldId id="347" r:id="rId15"/>
    <p:sldId id="348" r:id="rId16"/>
    <p:sldId id="349" r:id="rId17"/>
    <p:sldId id="350" r:id="rId18"/>
    <p:sldId id="365" r:id="rId19"/>
    <p:sldId id="334" r:id="rId20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10BC2D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C007F0C-9152-49C1-93A6-F3BC970B9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DA065-2153-4B42-8DBF-AFA731D7F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CE5A-4FF5-4F44-A905-9D94F71A1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A96A-3B86-499F-934F-4890361B9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E78D6-8A6D-4F7F-94B4-EBF83B7FA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64C1-D6B1-4BBA-B834-FFCE9750E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52B58-CB73-4529-8373-7CBBD71D3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8CB45-5992-4847-9747-742034800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574A-F2CF-488D-9103-DE4124443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A1C23-74E2-44AE-85A5-3FDD0E543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48A82-49D8-407E-8BA7-2EFB2DE08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06366-3426-48C6-8F99-DF432CB7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2A2D6-24E4-4741-A5A0-CE998E40F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62B365-6452-49BB-B3F4-A35560B31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yceumyurga.kuz-edu.ru/index.php?id=4943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kobr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857250" y="1285875"/>
            <a:ext cx="8035925" cy="3511277"/>
          </a:xfrm>
        </p:spPr>
        <p:txBody>
          <a:bodyPr/>
          <a:lstStyle/>
          <a:p>
            <a:pPr algn="ctr"/>
            <a:r>
              <a:rPr lang="ru-RU" sz="4800" dirty="0" smtClean="0"/>
              <a:t>Индивидуальный проект на уровне среднего общего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423"/>
          </a:xfrm>
        </p:spPr>
        <p:txBody>
          <a:bodyPr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Титульный лист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8955088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5088"/>
              </a:tblGrid>
              <a:tr h="5328592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Муниципальное бюджетное общеобразовательное учреждение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«Лицей города Юрги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</a:t>
                      </a:r>
                    </a:p>
                    <a:p>
                      <a:pPr algn="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  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Автор: Иванова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Наталья Ивановна 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Класс   10 а 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   Руководитель проекта: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Петрова Мария Ивановна,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учитель математики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Юрга 20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91020FC0-591D-4642-A86D-2183557F82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3231496"/>
              </p:ext>
            </p:extLst>
          </p:nvPr>
        </p:nvGraphicFramePr>
        <p:xfrm>
          <a:off x="323527" y="260648"/>
          <a:ext cx="8568951" cy="6322478"/>
        </p:xfrm>
        <a:graphic>
          <a:graphicData uri="http://schemas.openxmlformats.org/drawingml/2006/table">
            <a:tbl>
              <a:tblPr/>
              <a:tblGrid>
                <a:gridCol w="2392191">
                  <a:extLst>
                    <a:ext uri="{9D8B030D-6E8A-4147-A177-3AD203B41FA5}">
                      <a16:colId xmlns:a16="http://schemas.microsoft.com/office/drawing/2014/main" xmlns="" val="1163761901"/>
                    </a:ext>
                  </a:extLst>
                </a:gridCol>
                <a:gridCol w="6176760">
                  <a:extLst>
                    <a:ext uri="{9D8B030D-6E8A-4147-A177-3AD203B41FA5}">
                      <a16:colId xmlns:a16="http://schemas.microsoft.com/office/drawing/2014/main" xmlns="" val="210741677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R="461010"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Тема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6540526"/>
                  </a:ext>
                </a:extLst>
              </a:tr>
              <a:tr h="439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Автор (разработчик) проекта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3353566"/>
                  </a:ext>
                </a:extLst>
              </a:tr>
              <a:tr h="497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Руководитель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проекта)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0655468"/>
                  </a:ext>
                </a:extLst>
              </a:tr>
              <a:tr h="466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Цель  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проекта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8480" indent="-538480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Цель:  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изучение…..</a:t>
                      </a:r>
                    </a:p>
                    <a:p>
                      <a:pPr marL="538480" indent="-538480">
                        <a:lnSpc>
                          <a:spcPct val="107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подготовка …   исследование …  разработка …..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2612860"/>
                  </a:ext>
                </a:extLst>
              </a:tr>
              <a:tr h="11201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Задачи проекта 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0" indent="-628650" algn="l">
                        <a:lnSpc>
                          <a:spcPct val="107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Задачи: </a:t>
                      </a:r>
                    </a:p>
                    <a:p>
                      <a:pPr marL="628650" indent="-628650" algn="l">
                        <a:lnSpc>
                          <a:spcPct val="107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1. изучить теоретический материалы по теме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28650" indent="-628650" algn="l">
                        <a:lnSpc>
                          <a:spcPct val="107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2. ознакомиться со способами  (методами…) </a:t>
                      </a:r>
                    </a:p>
                    <a:p>
                      <a:pPr marL="628650" indent="-628650" algn="l">
                        <a:lnSpc>
                          <a:spcPct val="107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3.  сравнить…., классифицировать …</a:t>
                      </a:r>
                    </a:p>
                    <a:p>
                      <a:pPr marL="628650" indent="-628650" algn="l">
                        <a:lnSpc>
                          <a:spcPct val="107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4. провести эксперименты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… ,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Гипотеза проекта (</a:t>
                      </a:r>
                      <a:r>
                        <a:rPr lang="ru-RU" sz="1600" b="0" i="1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для исследовательского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) 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0" indent="-628650" algn="just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Этапы проекта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Подготовительный  сентябрь – ноябрь: выбор темы, согласование с руководителем, подбор теоретического материала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Основной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 ноябрь – март:   подготовка проекта, защита темы проекта , оформление продукта проекта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Заключительный – апрель –май:  защита  проекта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7871952"/>
                  </a:ext>
                </a:extLst>
              </a:tr>
              <a:tr h="372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Целевая аудитория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Ресурсы проекта 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Риски проекта 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Продукт проекта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Модель, сборник, журнал, 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веб-сайт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…..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886643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BE243F7F-01E2-A149-8A2C-301A400A0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81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94407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Оглавление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631560" cy="4431705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Паспорт проекта …………………………………………………………………………………3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Введение ………………………………………………………………………………………….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Глава 1  НАЗВАНИЕ …………………………………………………………………………….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1.1.Название ………………………………………………………………………………………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1.2. Название ……………………………………………………………………………………..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Глава 2 НАЗВАНИЕ ……………………………………………………………………………..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2.1………………………………………………………………………………………………….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2.2………………………………………………………………………………………………….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Заключение ……………………………………………………………………………………….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Список использованной литературы…………………………………………………………….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Приложения………………………………………………………………………………………..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Приложение 1………………………………………… …………………………………………..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Приложение 2……………………………………………………………………………………...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600" dirty="0" smtClean="0"/>
              <a:t>3……………………………………………………………………………………..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4783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703568" cy="42876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Паспорт проекта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	……………………………………………………………………………………………..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3 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Введение…………………………………………………………………………………………..	 4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Глава 1.  Понятие «сленг», его характеристика и особенности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1.1  Понятие «сленг» в лингвистике и языкознании…………………………………………..	 6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1.2  Факторы, влияющие на развитие сленга…………………………………………………...	 9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1.3  Английский сленг в русском языке………………………………………………………. .10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Глава 2.  Использование молодежного английского сленга учащимися старших классов  лицея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……………..………………………………………………………….................................12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Заключение……………………………………………………………………………… ………14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Список литературы и источников……………………………………...……………… ………15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Приложение…………………………………………………...………………………… ………17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Оценивание проекта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индивидуального проекта складывается из суммы баллов оценки </a:t>
            </a:r>
            <a:r>
              <a:rPr lang="ru-RU" u="sng" dirty="0" smtClean="0">
                <a:solidFill>
                  <a:srgbClr val="FF0000"/>
                </a:solidFill>
              </a:rPr>
              <a:t>процесса  выполнения </a:t>
            </a:r>
            <a:r>
              <a:rPr lang="ru-RU" dirty="0" smtClean="0"/>
              <a:t>проекта, </a:t>
            </a:r>
            <a:r>
              <a:rPr lang="ru-RU" u="sng" dirty="0" smtClean="0">
                <a:solidFill>
                  <a:srgbClr val="FF0000"/>
                </a:solidFill>
              </a:rPr>
              <a:t>продукта проекта</a:t>
            </a:r>
            <a:r>
              <a:rPr lang="ru-RU" u="sng" dirty="0" smtClean="0"/>
              <a:t>, </a:t>
            </a:r>
            <a:r>
              <a:rPr lang="ru-RU" u="sng" dirty="0" smtClean="0">
                <a:solidFill>
                  <a:srgbClr val="FF0000"/>
                </a:solidFill>
              </a:rPr>
              <a:t>оформления  и защиты проекта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3" y="-171400"/>
          <a:ext cx="9036495" cy="6788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617"/>
                <a:gridCol w="6934292"/>
                <a:gridCol w="576586"/>
              </a:tblGrid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Критерии 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критерия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Постановка проблемы, выбор темы 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Понимает проблему, сформулированную с помощью учителя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 формулирует  проблему, объясняет выбор темы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Уверенно аргументирует актуальность выбранной темы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latin typeface="Times New Roman"/>
                          <a:ea typeface="Times New Roman"/>
                          <a:cs typeface="Times New Roman"/>
                        </a:rPr>
                        <a:t>Целеполагание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Формулирует и понимает цель, умеет выделить задачи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Задачи соответствуют цели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Анализирует ресурсы, необходимые для выполнения  проекта 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Планирование 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Определил последовательность действий, составил план с помощью учителя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  определил последовательность  действий, составил план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Соблюдает план взаимодействия с руководителем проекта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Поиск и получение информации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Осуществлял поиск информации при помощи руководителя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Осуществлял поиск информации  по теме проекта самостоятельно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Демонстрирует владение информацией по теме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Выводы по полученной информации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Выводы сформулированы при помощи руководителя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 формулирует выводы  по результатам работы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Выводы соответствуют поставленным целям и задачам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Максимум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 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8208912" cy="599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4031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Обоснование и постановка цели, планирование путей её достижения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(максимум  5 б)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Полнота использованной информации, разнообразие источников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информации</a:t>
                      </a:r>
                      <a:r>
                        <a:rPr lang="ru-RU" sz="18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(2б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выступления на защите проекта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(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2б)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аудиторией. Ответы на вопросы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(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3б)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Наглядность представления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 (3б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Регламент  выступления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 (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2б)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оформления проекта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(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2б)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4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продукта проекта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(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5б)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Личная заинтересованность автора, его вовлеченность в работу, уровень самостоятельности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  (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3б)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27 баллов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2645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Перевод баллов в отметку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32-37 баллов (85-100%)  - высокий уровень выполнения работы – отметка «отлично»;</a:t>
            </a:r>
          </a:p>
          <a:p>
            <a:r>
              <a:rPr lang="ru-RU" sz="2800" dirty="0" smtClean="0"/>
              <a:t> 23-31 балла (61-84%) – средний уровень выполнения работы- отметка «хорошо»</a:t>
            </a:r>
          </a:p>
          <a:p>
            <a:r>
              <a:rPr lang="ru-RU" sz="2800" dirty="0" smtClean="0"/>
              <a:t>11-22 баллов (40-60%) – пониженный уровень выполнения работы –отметка «удовлетворительно»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630511"/>
          </a:xfrm>
        </p:spPr>
        <p:txBody>
          <a:bodyPr/>
          <a:lstStyle/>
          <a:p>
            <a:r>
              <a:rPr lang="ru-RU" sz="2000" b="1" dirty="0" smtClean="0"/>
              <a:t>Индивидуальный план работы над проектом </a:t>
            </a:r>
            <a:br>
              <a:rPr lang="ru-RU" sz="2000" b="1" dirty="0" smtClean="0"/>
            </a:br>
            <a:r>
              <a:rPr lang="ru-RU" sz="2000" dirty="0" smtClean="0">
                <a:solidFill>
                  <a:schemeClr val="tx1"/>
                </a:solidFill>
              </a:rPr>
              <a:t>Учащийся ____________________________________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Руководитель проекта _________________________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Тема </a:t>
            </a:r>
            <a:r>
              <a:rPr lang="ru-RU" sz="2000" dirty="0" err="1" smtClean="0">
                <a:solidFill>
                  <a:schemeClr val="tx1"/>
                </a:solidFill>
              </a:rPr>
              <a:t>проекта__________________________________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1556793"/>
          <a:ext cx="9108505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032448"/>
                <a:gridCol w="792088"/>
                <a:gridCol w="792088"/>
                <a:gridCol w="1152128"/>
                <a:gridCol w="1043609"/>
              </a:tblGrid>
              <a:tr h="576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Этапы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Виды деятельности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Планируемая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факти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 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Подпись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руководи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теля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Подготовительный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Выбор темы проекта.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Согласование с руководителем проекта.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Определение вида проекта  </a:t>
                      </a:r>
                      <a:endParaRPr lang="ru-RU" sz="15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30 сентября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Calibri"/>
                          <a:cs typeface="Times New Roman"/>
                        </a:rPr>
                        <a:t>(тема проекта)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0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latin typeface="Times New Roman"/>
                          <a:ea typeface="Calibri"/>
                          <a:cs typeface="Times New Roman"/>
                        </a:rPr>
                        <a:t>Планирова</a:t>
                      </a:r>
                      <a:endParaRPr lang="ru-RU" sz="15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latin typeface="Times New Roman"/>
                          <a:ea typeface="Calibri"/>
                          <a:cs typeface="Times New Roman"/>
                        </a:rPr>
                        <a:t>ние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Формулировка  цели, задач проекта.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Выбор средств и методов.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Определение последовательности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Выполнения проекта.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Оформление паспорта  проекта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 28  октября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6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Предваритель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ный контроль 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Защита темы проекта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7-10 ноября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6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Выполнение проекта 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работа.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Подготовка введения, основной части.  Проведение эксперимента (исследовательский проект). Формулировка выводов.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Ноябрь –март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Промежуточный контроль 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Предзащита  проекта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20-25 </a:t>
                      </a:r>
                      <a:r>
                        <a:rPr lang="ru-RU" sz="1500" dirty="0" err="1" smtClean="0">
                          <a:latin typeface="Times New Roman"/>
                          <a:ea typeface="Calibri"/>
                          <a:cs typeface="Times New Roman"/>
                        </a:rPr>
                        <a:t>февра</a:t>
                      </a:r>
                      <a:endParaRPr lang="ru-RU" sz="15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ля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Выполнение проекта 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Оформление проекта. Оформление продукта проекта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Март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Защита  проекта 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Подготовка презентации, проектной работы.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Апрель </a:t>
                      </a:r>
                      <a:endParaRPr lang="ru-RU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 b="1" i="1" smtClean="0">
                <a:solidFill>
                  <a:srgbClr val="C00000"/>
                </a:solidFill>
              </a:rPr>
              <a:t>  Трудно — не значит непреодолимо</a:t>
            </a:r>
            <a:r>
              <a:rPr lang="ru-RU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                </a:t>
            </a:r>
            <a:r>
              <a:rPr lang="ru-RU" i="1" smtClean="0"/>
              <a:t>М.И. Калинин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50391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1288" y="548680"/>
            <a:ext cx="8955087" cy="6192688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sz="2400" b="1" dirty="0" smtClean="0">
                <a:solidFill>
                  <a:srgbClr val="FF0000"/>
                </a:solidFill>
              </a:rPr>
              <a:t>Индивидуальный проект  обязателен для        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выполнения учащимися на уровне среднего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 общего образования.</a:t>
            </a:r>
          </a:p>
          <a:p>
            <a:r>
              <a:rPr lang="ru-RU" sz="2400" b="1" dirty="0" smtClean="0"/>
              <a:t> Невыполнение </a:t>
            </a:r>
            <a:r>
              <a:rPr lang="ru-RU" sz="2400" dirty="0" smtClean="0"/>
              <a:t>выпускником индивидуального проекта </a:t>
            </a:r>
            <a:r>
              <a:rPr lang="ru-RU" sz="2400" b="1" dirty="0" smtClean="0"/>
              <a:t>равноценно получению неудовлетворительной отметки  </a:t>
            </a:r>
            <a:r>
              <a:rPr lang="ru-RU" sz="2400" dirty="0" smtClean="0"/>
              <a:t>по учебному предмету.</a:t>
            </a:r>
          </a:p>
          <a:p>
            <a:r>
              <a:rPr lang="ru-RU" sz="2400" dirty="0" smtClean="0"/>
              <a:t>  Отметка за выполнение проекта выставляется в электронный журнал на отдельной странице «Индивидуальный проект». </a:t>
            </a:r>
          </a:p>
          <a:p>
            <a:r>
              <a:rPr lang="ru-RU" sz="2400" b="1" dirty="0" smtClean="0"/>
              <a:t>Итоговая отметка в аттестат по дисциплине «Индивидуальный проект» </a:t>
            </a:r>
            <a:r>
              <a:rPr lang="ru-RU" sz="2400" dirty="0" smtClean="0"/>
              <a:t>выставляется в соответствии с порядком заполнения, учета и выдачи аттестатов о среднем общем образовании.                             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           (ФГОС СОО) </a:t>
            </a:r>
            <a:endParaRPr lang="ru-RU" sz="24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27125"/>
          </a:xfrm>
        </p:spPr>
        <p:txBody>
          <a:bodyPr/>
          <a:lstStyle/>
          <a:p>
            <a:pPr algn="ctr"/>
            <a:endParaRPr lang="ru-RU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95288" y="1412776"/>
            <a:ext cx="8559800" cy="496855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400" dirty="0" smtClean="0"/>
          </a:p>
          <a:p>
            <a:pPr marL="457200" indent="-457200" algn="ctr">
              <a:buNone/>
            </a:pPr>
            <a:r>
              <a:rPr lang="ru-RU" sz="2400" b="1" dirty="0" smtClean="0"/>
              <a:t>Положение об индивидуальном проекте </a:t>
            </a:r>
          </a:p>
          <a:p>
            <a:pPr marL="457200" indent="-457200" algn="ctr">
              <a:buFont typeface="Wingdings" pitchFamily="2" charset="2"/>
              <a:buAutoNum type="arabicPeriod"/>
            </a:pPr>
            <a:endParaRPr lang="ru-RU" sz="2400" b="1" dirty="0" smtClean="0"/>
          </a:p>
          <a:p>
            <a:pPr marL="457200" indent="-457200" algn="ctr">
              <a:buNone/>
            </a:pPr>
            <a:r>
              <a:rPr lang="ru-RU" sz="2400" b="1" dirty="0" smtClean="0"/>
              <a:t>Рекомендации «Как подготовить индивидуальный проект» </a:t>
            </a:r>
          </a:p>
          <a:p>
            <a:pPr marL="457200" indent="-457200" algn="ctr">
              <a:buNone/>
            </a:pPr>
            <a:r>
              <a:rPr lang="ru-RU" sz="2400" b="1" dirty="0" smtClean="0"/>
              <a:t>Сайт лицея: Научное общество лицеистов. Проектная деятельность  </a:t>
            </a:r>
          </a:p>
          <a:p>
            <a:pPr marL="457200" indent="-457200" algn="ctr">
              <a:buNone/>
            </a:pPr>
            <a:r>
              <a:rPr lang="ru-RU" sz="2400" b="1" dirty="0" smtClean="0">
                <a:hlinkClick r:id="rId2"/>
              </a:rPr>
              <a:t> </a:t>
            </a:r>
            <a:r>
              <a:rPr lang="en-US" sz="2400" b="1" dirty="0" smtClean="0">
                <a:hlinkClick r:id="rId2"/>
              </a:rPr>
              <a:t>https://lyceumyurga.kuz-edu.ru/index.php?id=49433</a:t>
            </a:r>
            <a:endParaRPr lang="ru-RU" sz="2400" b="1" dirty="0" smtClean="0"/>
          </a:p>
          <a:p>
            <a:pPr marL="457200" indent="-457200" algn="ctr">
              <a:buFont typeface="Wingdings" pitchFamily="2" charset="2"/>
              <a:buAutoNum type="arabicPeriod"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4313"/>
            <a:ext cx="8548439" cy="98243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Этапы работы над проектом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Выбор темы проекта – сентябрь </a:t>
            </a:r>
          </a:p>
          <a:p>
            <a:r>
              <a:rPr lang="ru-RU" dirty="0" smtClean="0"/>
              <a:t>Согласование темы с руководителем- сентябрь </a:t>
            </a:r>
          </a:p>
          <a:p>
            <a:r>
              <a:rPr lang="ru-RU" dirty="0" smtClean="0"/>
              <a:t>Защита темы проекта – ноябрь </a:t>
            </a:r>
          </a:p>
          <a:p>
            <a:r>
              <a:rPr lang="ru-RU" dirty="0" smtClean="0"/>
              <a:t>Работа над проектом – ноябрь –март</a:t>
            </a:r>
          </a:p>
          <a:p>
            <a:r>
              <a:rPr lang="ru-RU" dirty="0" smtClean="0"/>
              <a:t>Защита проекта – апрель – май.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415"/>
          </a:xfrm>
        </p:spPr>
        <p:txBody>
          <a:bodyPr/>
          <a:lstStyle/>
          <a:p>
            <a:pPr algn="ctr"/>
            <a:r>
              <a:rPr lang="ru-RU" b="1" dirty="0" smtClean="0"/>
              <a:t>Виды проектов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03568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992"/>
                <a:gridCol w="3318387"/>
                <a:gridCol w="2901189"/>
              </a:tblGrid>
              <a:tr h="457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проекта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проекта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Продукт проекта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5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Исследовательский (инновационный)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Доказательство или опровержение какой-либо гипотезы.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Сбор информации о каком-либо объекте, анализ и обобщение 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Исследовательская работа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Научная статья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Справочник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Стендовый доклад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1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Практико-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ориентированный,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Решение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практических задач.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Рекомендации,  пособия, справочный материал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3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Информационный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Сбор информации о каком-либо объекте  или  явлении,  анализ  информации.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Анализ данных социологического опроса, статья, путеводитель, атлас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415"/>
          </a:xfrm>
        </p:spPr>
        <p:txBody>
          <a:bodyPr/>
          <a:lstStyle/>
          <a:p>
            <a:pPr algn="ctr"/>
            <a:r>
              <a:rPr lang="ru-RU" b="1" dirty="0" smtClean="0"/>
              <a:t>Виды проектов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980727"/>
          <a:ext cx="9143999" cy="587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993"/>
                <a:gridCol w="4202006"/>
                <a:gridCol w="3048000"/>
              </a:tblGrid>
              <a:tr h="3800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проекта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проекта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Продукт проекта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9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Творческий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художественного, музыкального или иного творческого продукта 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Спектакль, выставка, видеофильм, оформление кабинета, зала, территории, игра, мультимедийный продукт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9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Привлечение интереса публики  к проблеме проекта, сбор, анализ и представление результата по какой-либо актуальной социально-значимой тематике 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Отчет,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веб-сайт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 бизнес-план, видеофильм, социальная акция, коллекция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9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Конструкторский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Создание  модели, опытного образца или  технического  изделия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Модель, стендовый доклад, чертеж, изделия технического творчества, макет или иное конструкторское изделие с полным описанием его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изготовления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применения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9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Инженерный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какого-либо инженерного объекта с описанием и научным обоснованием его применения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Комплект чертежей, модель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1043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Тематика проектов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5184576"/>
          </a:xfrm>
        </p:spPr>
        <p:txBody>
          <a:bodyPr/>
          <a:lstStyle/>
          <a:p>
            <a:r>
              <a:rPr lang="ru-RU" sz="2000" dirty="0" smtClean="0"/>
              <a:t>Проблемы космического пространства: космический мусор  </a:t>
            </a:r>
          </a:p>
          <a:p>
            <a:r>
              <a:rPr lang="ru-RU" sz="2000" dirty="0" smtClean="0"/>
              <a:t>Ориентир  в мире профессий</a:t>
            </a:r>
          </a:p>
          <a:p>
            <a:r>
              <a:rPr lang="ru-RU" sz="2000" dirty="0" smtClean="0"/>
              <a:t>Оптические иллюзии</a:t>
            </a:r>
          </a:p>
          <a:p>
            <a:r>
              <a:rPr lang="ru-RU" sz="2000" dirty="0" smtClean="0"/>
              <a:t>Образ Петербурга в произведениях Пушкина </a:t>
            </a:r>
          </a:p>
          <a:p>
            <a:r>
              <a:rPr lang="ru-RU" sz="2000" dirty="0" smtClean="0"/>
              <a:t>Экономические задачи и их применение в жизни</a:t>
            </a:r>
          </a:p>
          <a:p>
            <a:r>
              <a:rPr lang="ru-RU" sz="2000" dirty="0" smtClean="0"/>
              <a:t>Магнитная левитация</a:t>
            </a:r>
          </a:p>
          <a:p>
            <a:r>
              <a:rPr lang="ru-RU" sz="2000" dirty="0" smtClean="0"/>
              <a:t>Красильные растения</a:t>
            </a:r>
          </a:p>
          <a:p>
            <a:r>
              <a:rPr lang="ru-RU" sz="2000" dirty="0" smtClean="0"/>
              <a:t>Применение </a:t>
            </a:r>
            <a:r>
              <a:rPr lang="ru-RU" sz="2000" dirty="0" err="1" smtClean="0"/>
              <a:t>бактериоцинов</a:t>
            </a:r>
            <a:r>
              <a:rPr lang="ru-RU" sz="2000" dirty="0" smtClean="0"/>
              <a:t> в медицине</a:t>
            </a:r>
          </a:p>
          <a:p>
            <a:r>
              <a:rPr lang="ru-RU" sz="2000" dirty="0" smtClean="0"/>
              <a:t>Создание  комикса по процессу биосинтеза белка</a:t>
            </a:r>
          </a:p>
          <a:p>
            <a:r>
              <a:rPr lang="ru-RU" sz="2000" dirty="0" smtClean="0"/>
              <a:t>История возрождения ГТО</a:t>
            </a:r>
          </a:p>
          <a:p>
            <a:r>
              <a:rPr lang="ru-RU" sz="2000" dirty="0" smtClean="0"/>
              <a:t>Разнообразие субкультур в обществе</a:t>
            </a:r>
          </a:p>
          <a:p>
            <a:r>
              <a:rPr lang="ru-RU" sz="2000" dirty="0" smtClean="0"/>
              <a:t>Изучение английского языка с помощью  просмотра фильмов</a:t>
            </a:r>
          </a:p>
          <a:p>
            <a:r>
              <a:rPr lang="ru-RU" sz="2000" dirty="0" smtClean="0"/>
              <a:t>Справочник по подготовке к ЕГЭ по обществознанию</a:t>
            </a:r>
          </a:p>
          <a:p>
            <a:r>
              <a:rPr lang="ru-RU" sz="2000" dirty="0" smtClean="0"/>
              <a:t>Интерактивная игра  «Права ребенка»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10431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Поиск  темы проекта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00108"/>
            <a:ext cx="8631560" cy="5597244"/>
          </a:xfrm>
        </p:spPr>
        <p:txBody>
          <a:bodyPr/>
          <a:lstStyle/>
          <a:p>
            <a:r>
              <a:rPr lang="ru-RU" dirty="0" smtClean="0"/>
              <a:t>   Сайты конференций:</a:t>
            </a:r>
          </a:p>
          <a:p>
            <a:pPr>
              <a:buNone/>
            </a:pPr>
            <a:r>
              <a:rPr lang="ru-RU" dirty="0" smtClean="0"/>
              <a:t>        «Юность. Наука. Культура»</a:t>
            </a:r>
          </a:p>
          <a:p>
            <a:pPr>
              <a:buNone/>
            </a:pPr>
            <a:r>
              <a:rPr lang="ru-RU" dirty="0" smtClean="0"/>
              <a:t>        «Меня оценят в </a:t>
            </a:r>
            <a:r>
              <a:rPr lang="en-US" dirty="0" smtClean="0"/>
              <a:t>XXI </a:t>
            </a:r>
            <a:r>
              <a:rPr lang="ru-RU" dirty="0" smtClean="0"/>
              <a:t> веке»</a:t>
            </a:r>
          </a:p>
          <a:p>
            <a:pPr>
              <a:buNone/>
            </a:pPr>
            <a:r>
              <a:rPr lang="ru-RU" dirty="0" smtClean="0"/>
              <a:t>        «Мир моих исследований» …….</a:t>
            </a:r>
          </a:p>
          <a:p>
            <a:r>
              <a:rPr lang="ru-RU" dirty="0" smtClean="0"/>
              <a:t>Сборники материалов конференции «Лицейская весна»</a:t>
            </a:r>
          </a:p>
          <a:p>
            <a:r>
              <a:rPr lang="ru-RU" dirty="0" smtClean="0"/>
              <a:t>Сайт «Маяк образования» </a:t>
            </a:r>
            <a:r>
              <a:rPr lang="en-US" dirty="0" smtClean="0">
                <a:hlinkClick r:id="rId2"/>
              </a:rPr>
              <a:t>http://mkobr.ru/</a:t>
            </a:r>
            <a:endParaRPr lang="ru-RU" dirty="0" smtClean="0"/>
          </a:p>
          <a:p>
            <a:r>
              <a:rPr lang="ru-RU" dirty="0" smtClean="0"/>
              <a:t> Банк темы индивидуальных проектов (библиотека)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82439"/>
          </a:xfrm>
        </p:spPr>
        <p:txBody>
          <a:bodyPr/>
          <a:lstStyle/>
          <a:p>
            <a:pPr algn="ctr"/>
            <a:r>
              <a:rPr lang="ru-RU" b="1" dirty="0" smtClean="0"/>
              <a:t>Структура проекта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487544" cy="4503713"/>
          </a:xfrm>
        </p:spPr>
        <p:txBody>
          <a:bodyPr/>
          <a:lstStyle/>
          <a:p>
            <a:r>
              <a:rPr lang="ru-RU" dirty="0" smtClean="0"/>
              <a:t>Титульный лист </a:t>
            </a:r>
          </a:p>
          <a:p>
            <a:r>
              <a:rPr lang="ru-RU" dirty="0" smtClean="0"/>
              <a:t>Паспорт проекта</a:t>
            </a:r>
          </a:p>
          <a:p>
            <a:r>
              <a:rPr lang="ru-RU" dirty="0" smtClean="0"/>
              <a:t>Оглавление (содержание)</a:t>
            </a:r>
          </a:p>
          <a:p>
            <a:r>
              <a:rPr lang="ru-RU" dirty="0" smtClean="0"/>
              <a:t>Введение </a:t>
            </a:r>
          </a:p>
          <a:p>
            <a:r>
              <a:rPr lang="ru-RU" dirty="0" smtClean="0"/>
              <a:t>Основная часть</a:t>
            </a:r>
          </a:p>
          <a:p>
            <a:r>
              <a:rPr lang="ru-RU" dirty="0" smtClean="0"/>
              <a:t>Список литературы </a:t>
            </a:r>
          </a:p>
          <a:p>
            <a:r>
              <a:rPr lang="ru-RU" dirty="0" smtClean="0"/>
              <a:t>Приложения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996</TotalTime>
  <Words>1058</Words>
  <Application>Microsoft Office PowerPoint</Application>
  <PresentationFormat>Экран (4:3)</PresentationFormat>
  <Paragraphs>278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Палитра</vt:lpstr>
      <vt:lpstr>Индивидуальный проект на уровне среднего общего образования </vt:lpstr>
      <vt:lpstr> </vt:lpstr>
      <vt:lpstr>Слайд 3</vt:lpstr>
      <vt:lpstr>Этапы работы над проектом</vt:lpstr>
      <vt:lpstr>Виды проектов </vt:lpstr>
      <vt:lpstr>Виды проектов </vt:lpstr>
      <vt:lpstr>Тематика проектов</vt:lpstr>
      <vt:lpstr>Поиск  темы проекта </vt:lpstr>
      <vt:lpstr>Структура проекта </vt:lpstr>
      <vt:lpstr>Титульный лист </vt:lpstr>
      <vt:lpstr>Слайд 11</vt:lpstr>
      <vt:lpstr>Оглавление </vt:lpstr>
      <vt:lpstr>Слайд 13</vt:lpstr>
      <vt:lpstr>    Оценивание проекта </vt:lpstr>
      <vt:lpstr>Слайд 15</vt:lpstr>
      <vt:lpstr>Слайд 16</vt:lpstr>
      <vt:lpstr>Перевод баллов в отметку </vt:lpstr>
      <vt:lpstr>Индивидуальный план работы над проектом  Учащийся ____________________________________ Руководитель проекта _________________________ Тема проекта__________________________________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</dc:title>
  <dc:creator>йцуке</dc:creator>
  <cp:lastModifiedBy>Алла</cp:lastModifiedBy>
  <cp:revision>112</cp:revision>
  <dcterms:created xsi:type="dcterms:W3CDTF">2009-11-10T13:18:57Z</dcterms:created>
  <dcterms:modified xsi:type="dcterms:W3CDTF">2022-09-13T06:23:36Z</dcterms:modified>
</cp:coreProperties>
</file>